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20" r:id="rId3"/>
    <p:sldId id="321" r:id="rId4"/>
    <p:sldId id="304" r:id="rId5"/>
    <p:sldId id="278" r:id="rId6"/>
    <p:sldId id="305" r:id="rId7"/>
    <p:sldId id="315" r:id="rId8"/>
    <p:sldId id="316" r:id="rId9"/>
    <p:sldId id="317" r:id="rId10"/>
    <p:sldId id="318" r:id="rId11"/>
    <p:sldId id="292" r:id="rId12"/>
    <p:sldId id="296" r:id="rId13"/>
    <p:sldId id="281" r:id="rId14"/>
    <p:sldId id="319" r:id="rId15"/>
    <p:sldId id="309" r:id="rId16"/>
    <p:sldId id="293" r:id="rId17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F6"/>
    <a:srgbClr val="0086EA"/>
    <a:srgbClr val="0075CC"/>
    <a:srgbClr val="0062AC"/>
    <a:srgbClr val="6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8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r">
              <a:defRPr sz="1200"/>
            </a:lvl1pPr>
          </a:lstStyle>
          <a:p>
            <a:fld id="{DF98FD5A-2EA7-48D0-9D65-1EE20E263470}" type="datetimeFigureOut">
              <a:rPr lang="en-GB" smtClean="0"/>
              <a:pPr/>
              <a:t>11/06/2013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r">
              <a:defRPr sz="1200"/>
            </a:lvl1pPr>
          </a:lstStyle>
          <a:p>
            <a:fld id="{1BB14BA8-1A56-4000-9904-23382783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613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r">
              <a:defRPr sz="1200"/>
            </a:lvl1pPr>
          </a:lstStyle>
          <a:p>
            <a:fld id="{418D96E9-535C-4007-9348-93C8100F1E0A}" type="datetimeFigureOut">
              <a:rPr lang="en-GB" smtClean="0"/>
              <a:pPr/>
              <a:t>11/06/2013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4" tIns="45708" rIns="91414" bIns="457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1" cy="493316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r">
              <a:defRPr sz="1200"/>
            </a:lvl1pPr>
          </a:lstStyle>
          <a:p>
            <a:fld id="{BBA5A8DB-1EE9-4C08-89F4-8000DC8D8D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69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195B-C76C-4B03-9EC7-1BF83DDB1814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894D-4490-4A8C-8A6E-FA63A1B269E9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EC22-3FC1-4CD8-B5B4-46203F087430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B928-1295-470D-8865-56A8EDE15EDC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A4C38-218A-4353-9AA8-CFDD9071665F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64E6E-BD07-4860-A102-E8F4125BF818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A29E-AF24-4CB9-B201-2D1C37E159A7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00C97-91CB-4FE1-BF2F-3BF56CDD7B17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381E0-EF5A-4AF9-8D73-4296962DFAB3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DF25-80E1-42B0-8B11-5630C742CAE7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ADB68-EDA3-444C-8C87-643F5C84728B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53B8E-1259-44A1-A062-150197C708D0}" type="datetime1">
              <a:rPr lang="en-US" smtClean="0"/>
              <a:pPr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file:///D:\EC%20Research%20Task%20Team\Report%20Submissions\Meeting%202\dphase_info_files\dphase_infomain_data\planat_medium_168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ought picture"/>
          <p:cNvPicPr>
            <a:picLocks noChangeAspect="1" noChangeArrowheads="1"/>
          </p:cNvPicPr>
          <p:nvPr/>
        </p:nvPicPr>
        <p:blipFill>
          <a:blip r:embed="rId2" cstate="print">
            <a:lum contrast="-2000"/>
          </a:blip>
          <a:srcRect l="13341" t="8295" r="38244" b="41472"/>
          <a:stretch>
            <a:fillRect/>
          </a:stretch>
        </p:blipFill>
        <p:spPr bwMode="auto">
          <a:xfrm>
            <a:off x="4648264" y="3200400"/>
            <a:ext cx="4521593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4038600"/>
            <a:ext cx="42002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DRR workshop</a:t>
            </a:r>
          </a:p>
          <a:p>
            <a:pPr algn="r">
              <a:lnSpc>
                <a:spcPct val="150000"/>
              </a:lnSpc>
            </a:pPr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WMO Commission for Hydrology</a:t>
            </a:r>
          </a:p>
          <a:p>
            <a:pPr algn="r">
              <a:lnSpc>
                <a:spcPct val="150000"/>
              </a:lnSpc>
            </a:pPr>
            <a:endParaRPr lang="en-GB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GB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Geneva </a:t>
            </a:r>
          </a:p>
          <a:p>
            <a:pPr algn="r">
              <a:lnSpc>
                <a:spcPct val="150000"/>
              </a:lnSpc>
            </a:pPr>
            <a:r>
              <a:rPr lang="en-GB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10 -14 June 2013</a:t>
            </a:r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Ann Calver</a:t>
            </a:r>
          </a:p>
        </p:txBody>
      </p:sp>
      <p:pic>
        <p:nvPicPr>
          <p:cNvPr id="4098" name="Picture 2" descr="wmo_logo_e_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90600"/>
            <a:ext cx="1244831" cy="1350962"/>
          </a:xfrm>
          <a:prstGeom prst="rect">
            <a:avLst/>
          </a:prstGeom>
          <a:noFill/>
        </p:spPr>
      </p:pic>
      <p:pic>
        <p:nvPicPr>
          <p:cNvPr id="6" name="Picture 2" descr="C:\Users\Ann Calver\Documents\from anc laptop\dell210609\papers\wmo bulletin\monsoon photo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13471" t="23813" r="26269" b="8096"/>
          <a:stretch>
            <a:fillRect/>
          </a:stretch>
        </p:blipFill>
        <p:spPr bwMode="auto">
          <a:xfrm>
            <a:off x="0" y="0"/>
            <a:ext cx="4671928" cy="37338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775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few short examples of how in practice hydrology assesses disaster risk</a:t>
            </a:r>
          </a:p>
          <a:p>
            <a:pPr algn="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the data and techniques involved ... ...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SC_2949"/>
          <p:cNvPicPr>
            <a:picLocks noGrp="1" noChangeAspect="1" noChangeArrowheads="1"/>
          </p:cNvPicPr>
          <p:nvPr/>
        </p:nvPicPr>
        <p:blipFill>
          <a:blip r:embed="rId2" cstate="print">
            <a:lum bright="-2000"/>
          </a:blip>
          <a:srcRect/>
          <a:stretch>
            <a:fillRect/>
          </a:stretch>
        </p:blipFill>
        <p:spPr bwMode="auto">
          <a:xfrm>
            <a:off x="0" y="2971800"/>
            <a:ext cx="4634030" cy="3048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7" name="Picture 6" descr="C:\Users\Ann Calver\Documents\2011\2011 may\india - short\100OLYMP\P4302518.JPG"/>
          <p:cNvPicPr>
            <a:picLocks noChangeAspect="1" noChangeArrowheads="1"/>
          </p:cNvPicPr>
          <p:nvPr/>
        </p:nvPicPr>
        <p:blipFill>
          <a:blip r:embed="rId3" cstate="print">
            <a:lum contrast="28000"/>
          </a:blip>
          <a:srcRect/>
          <a:stretch>
            <a:fillRect/>
          </a:stretch>
        </p:blipFill>
        <p:spPr bwMode="auto">
          <a:xfrm>
            <a:off x="4876800" y="2971800"/>
            <a:ext cx="4267200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791200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8DF6"/>
                </a:solidFill>
                <a:latin typeface="Arial" pitchFamily="34" charset="0"/>
                <a:cs typeface="Arial" pitchFamily="34" charset="0"/>
              </a:rPr>
              <a:t>©  RAF Benson</a:t>
            </a:r>
            <a:endParaRPr lang="en-GB" sz="1000" i="1" dirty="0">
              <a:solidFill>
                <a:srgbClr val="008DF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1000" y="838200"/>
            <a:ext cx="583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GB" sz="2000" dirty="0"/>
              <a:t>Real-time river flood ensemble forecasting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611779"/>
            <a:ext cx="1952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source: UK Met Office &amp; NERC</a:t>
            </a:r>
            <a:endParaRPr lang="en-GB" sz="1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5791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based on precipitation forecasts and data, </a:t>
            </a:r>
          </a:p>
          <a:p>
            <a:pPr algn="r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with catchment hydrological modelling </a:t>
            </a:r>
          </a:p>
          <a:p>
            <a:pPr algn="r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calibrated on past river flow data record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90600" y="1371600"/>
            <a:ext cx="7239000" cy="4377154"/>
            <a:chOff x="1066800" y="1676400"/>
            <a:chExt cx="6746796" cy="3996154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-354" t="7021" r="42789" b="8514"/>
            <a:stretch>
              <a:fillRect/>
            </a:stretch>
          </p:blipFill>
          <p:spPr bwMode="auto">
            <a:xfrm>
              <a:off x="1066800" y="1693298"/>
              <a:ext cx="3064249" cy="366927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7216" r="39223" b="206"/>
            <a:stretch>
              <a:fillRect/>
            </a:stretch>
          </p:blipFill>
          <p:spPr bwMode="auto">
            <a:xfrm>
              <a:off x="4683097" y="1676400"/>
              <a:ext cx="3046440" cy="368227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3886200" y="3352800"/>
              <a:ext cx="1143000" cy="427970"/>
            </a:xfrm>
            <a:prstGeom prst="rightArrow">
              <a:avLst>
                <a:gd name="adj1" fmla="val 50000"/>
                <a:gd name="adj2" fmla="val 56269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rgbClr val="000066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800" y="5334000"/>
              <a:ext cx="1289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precipitation</a:t>
              </a:r>
              <a:endParaRPr lang="en-GB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5600" y="5334000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river flows</a:t>
              </a:r>
              <a:endParaRPr lang="en-GB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54087" y="2092326"/>
            <a:ext cx="18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endParaRPr lang="en-GB">
              <a:solidFill>
                <a:schemeClr val="tx1"/>
              </a:solidFill>
              <a:latin typeface="Comic Sans MS" pitchFamily="66" charset="0"/>
            </a:endParaRPr>
          </a:p>
          <a:p>
            <a:pPr eaLnBrk="0" hangingPunct="0"/>
            <a:endParaRPr lang="en-GB">
              <a:solidFill>
                <a:schemeClr val="tx1"/>
              </a:solidFill>
              <a:latin typeface="Comic Sans MS" pitchFamily="66" charset="0"/>
            </a:endParaRPr>
          </a:p>
          <a:p>
            <a:pPr eaLnBrk="0" hangingPunct="0"/>
            <a:endParaRPr lang="en-GB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2" descr="C:\Users\Ann Calver\Documents\from anc laptop\dell210609\papers\wmo bulletin\ac figure 3.jpg"/>
          <p:cNvPicPr>
            <a:picLocks noChangeAspect="1" noChangeArrowheads="1"/>
          </p:cNvPicPr>
          <p:nvPr/>
        </p:nvPicPr>
        <p:blipFill>
          <a:blip r:embed="rId2" cstate="print"/>
          <a:srcRect t="1181" r="9449"/>
          <a:stretch>
            <a:fillRect/>
          </a:stretch>
        </p:blipFill>
        <p:spPr bwMode="auto">
          <a:xfrm>
            <a:off x="4648200" y="228600"/>
            <a:ext cx="4191000" cy="609829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81000" y="457200"/>
            <a:ext cx="297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Flood inundation extents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3341" t="33296" r="31777" b="19348"/>
          <a:stretch>
            <a:fillRect/>
          </a:stretch>
        </p:blipFill>
        <p:spPr bwMode="auto">
          <a:xfrm>
            <a:off x="457200" y="3276600"/>
            <a:ext cx="3423982" cy="2257876"/>
          </a:xfrm>
          <a:prstGeom prst="rect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0" y="6457890"/>
            <a:ext cx="296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sources: Environment Agency England &amp; Wales; </a:t>
            </a:r>
          </a:p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UK Department of Trade and Industry</a:t>
            </a:r>
            <a:endParaRPr lang="en-GB" sz="1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04800" y="587991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based on long river flow records, statistical analyses, hydraulic modelling and (right) socioeconomic scenarios and land use data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C:\Users\Ann Calver\Documents\2013\2013 april\wmo june\pitt_review_full            00000001df 92.jpg"/>
          <p:cNvPicPr>
            <a:picLocks noChangeAspect="1" noChangeArrowheads="1"/>
          </p:cNvPicPr>
          <p:nvPr/>
        </p:nvPicPr>
        <p:blipFill>
          <a:blip r:embed="rId4" cstate="print"/>
          <a:srcRect l="50938" t="58887" r="14758" b="18171"/>
          <a:stretch>
            <a:fillRect/>
          </a:stretch>
        </p:blipFill>
        <p:spPr bwMode="auto">
          <a:xfrm>
            <a:off x="457200" y="1219200"/>
            <a:ext cx="2043628" cy="1933331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ChangeAspect="1" noChangeArrowheads="1"/>
          </p:cNvPicPr>
          <p:nvPr/>
        </p:nvPicPr>
        <p:blipFill>
          <a:blip r:embed="rId2" cstate="print"/>
          <a:srcRect t="12704"/>
          <a:stretch>
            <a:fillRect/>
          </a:stretch>
        </p:blipFill>
        <p:spPr bwMode="auto">
          <a:xfrm>
            <a:off x="1524000" y="1752600"/>
            <a:ext cx="6588136" cy="3505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4"/>
          <p:cNvSpPr txBox="1"/>
          <p:nvPr/>
        </p:nvSpPr>
        <p:spPr>
          <a:xfrm>
            <a:off x="381000" y="838200"/>
            <a:ext cx="6580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Projecting river flow for drought development awareness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/>
        </p:nvSpPr>
        <p:spPr>
          <a:xfrm>
            <a:off x="6553200" y="60436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611779"/>
            <a:ext cx="2387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source: Environment Agency, England</a:t>
            </a:r>
            <a:endParaRPr lang="en-GB" sz="1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54864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based on river flow records, catchment precipitation,</a:t>
            </a:r>
          </a:p>
          <a:p>
            <a:pPr algn="r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catchment hydrological modelling calibrated on past records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C:\Users\Ann Calver\Documents\2013\2013 april\wmo june\eea drought.bmp"/>
          <p:cNvPicPr>
            <a:picLocks noChangeAspect="1" noChangeArrowheads="1"/>
          </p:cNvPicPr>
          <p:nvPr/>
        </p:nvPicPr>
        <p:blipFill>
          <a:blip r:embed="rId2" cstate="print"/>
          <a:srcRect l="497" t="919" r="995" b="5514"/>
          <a:stretch>
            <a:fillRect/>
          </a:stretch>
        </p:blipFill>
        <p:spPr bwMode="auto">
          <a:xfrm>
            <a:off x="609600" y="1600200"/>
            <a:ext cx="6248400" cy="32108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" y="762000"/>
            <a:ext cx="368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Long-term drought frequencies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611779"/>
            <a:ext cx="2401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source: European Environment Agency</a:t>
            </a:r>
            <a:endParaRPr lang="en-GB" sz="1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3340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based on climate projections, catchment data and hydrological modelling, statistical analyses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3886200"/>
            <a:ext cx="68323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Relative change in minimum river flow with return period of 20 years                                               </a:t>
            </a:r>
          </a:p>
          <a:p>
            <a:r>
              <a:rPr lang="en-GB" sz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compared with 1961-1990                  </a:t>
            </a:r>
            <a:endParaRPr lang="en-GB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67400" y="3962400"/>
            <a:ext cx="2971800" cy="2678113"/>
            <a:chOff x="5791200" y="228600"/>
            <a:chExt cx="3058972" cy="2601913"/>
          </a:xfrm>
        </p:grpSpPr>
        <p:pic>
          <p:nvPicPr>
            <p:cNvPr id="129025" name="Picture 1" descr="C:\Users\Ann Calver\Documents\2013\2013 april\wmo june\eea drought 2.bmp"/>
            <p:cNvPicPr>
              <a:picLocks noChangeAspect="1" noChangeArrowheads="1"/>
            </p:cNvPicPr>
            <p:nvPr/>
          </p:nvPicPr>
          <p:blipFill>
            <a:blip r:embed="rId3" cstate="print"/>
            <a:srcRect r="25360"/>
            <a:stretch>
              <a:fillRect/>
            </a:stretch>
          </p:blipFill>
          <p:spPr bwMode="auto">
            <a:xfrm>
              <a:off x="5791200" y="228600"/>
              <a:ext cx="3058972" cy="2601913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7566128" y="228600"/>
              <a:ext cx="1242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recent </a:t>
              </a:r>
            </a:p>
            <a:p>
              <a:pPr algn="r"/>
              <a:r>
                <a:rPr lang="en-GB" sz="12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drought extents</a:t>
              </a:r>
              <a:endParaRPr lang="en-GB" sz="1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3945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Some key cross-cutting issues</a:t>
            </a:r>
            <a:endParaRPr lang="en-GB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2286000"/>
            <a:ext cx="274466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Hydrological modelling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Data-sparse areas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Uncertainty / robustness </a:t>
            </a:r>
          </a:p>
          <a:p>
            <a:pPr>
              <a:buClr>
                <a:srgbClr val="00B0F0"/>
              </a:buClr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/ error evaluation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Quality management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Non-</a:t>
            </a:r>
            <a:r>
              <a:rPr lang="en-GB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stationarity</a:t>
            </a:r>
            <a:endParaRPr lang="en-GB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00B0F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Information transfer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C:\Users\Ann Calver\Documents\2010 january\diag SH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057400"/>
            <a:ext cx="4976087" cy="416451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077200" y="5715000"/>
            <a:ext cx="859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source: DHI</a:t>
            </a:r>
            <a:endParaRPr lang="en-GB" sz="1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090193"/>
          <p:cNvPicPr>
            <a:picLocks noChangeAspect="1" noChangeArrowheads="1"/>
          </p:cNvPicPr>
          <p:nvPr/>
        </p:nvPicPr>
        <p:blipFill>
          <a:blip r:embed="rId2" cstate="print">
            <a:lum bright="-28000" contrast="27000"/>
          </a:blip>
          <a:srcRect/>
          <a:stretch>
            <a:fillRect/>
          </a:stretch>
        </p:blipFill>
        <p:spPr bwMode="auto">
          <a:xfrm>
            <a:off x="1" y="-171089"/>
            <a:ext cx="9144000" cy="70290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7800" y="457200"/>
            <a:ext cx="7010400" cy="586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CONCLUDING REMARKS</a:t>
            </a:r>
          </a:p>
          <a:p>
            <a:endParaRPr lang="en-GB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Level to which hydrological risks are currently managed varies greatly world-wide and with the specific risk – this is </a:t>
            </a:r>
          </a:p>
          <a:p>
            <a:pPr>
              <a:lnSpc>
                <a:spcPct val="130000"/>
              </a:lnSpc>
            </a:pPr>
            <a:r>
              <a:rPr lang="en-GB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</a:t>
            </a: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function of assessment abilities</a:t>
            </a:r>
          </a:p>
          <a:p>
            <a:pPr>
              <a:lnSpc>
                <a:spcPct val="130000"/>
              </a:lnSpc>
            </a:pPr>
            <a:endParaRPr lang="en-GB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Both standard and non-standard data and methods are used in hydrological risk assessment; suites of hydrological standards may be more appropriate than single standards</a:t>
            </a:r>
            <a:endParaRPr lang="en-GB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en-GB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Realistic aim: world-wide awareness by practitioners </a:t>
            </a:r>
          </a:p>
          <a:p>
            <a:pPr>
              <a:lnSpc>
                <a:spcPct val="130000"/>
              </a:lnSpc>
            </a:pP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the range of available hydrological techniques and, </a:t>
            </a:r>
          </a:p>
          <a:p>
            <a:pPr>
              <a:lnSpc>
                <a:spcPct val="130000"/>
              </a:lnSpc>
            </a:pPr>
            <a:r>
              <a:rPr lang="en-GB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 a different level, by those needing to use hydrological information to reduce disaster risk</a:t>
            </a:r>
          </a:p>
          <a:p>
            <a:endParaRPr lang="en-GB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400800"/>
            <a:ext cx="3975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further information: anncalver@lwrc.co.uk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nn Calver\Documents\2013\2013 april\wmo june\source documents\EEA Mapping the impacts of the natural hazards high res 22.jpg"/>
          <p:cNvPicPr>
            <a:picLocks noChangeAspect="1" noChangeArrowheads="1"/>
          </p:cNvPicPr>
          <p:nvPr/>
        </p:nvPicPr>
        <p:blipFill>
          <a:blip r:embed="rId2" cstate="print"/>
          <a:srcRect l="24755" t="61614" r="23803" b="8754"/>
          <a:stretch>
            <a:fillRect/>
          </a:stretch>
        </p:blipFill>
        <p:spPr bwMode="auto">
          <a:xfrm>
            <a:off x="0" y="1271104"/>
            <a:ext cx="5410199" cy="42167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0" y="1219200"/>
            <a:ext cx="3429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Hydrological setting</a:t>
            </a:r>
          </a:p>
          <a:p>
            <a:endParaRPr lang="en-GB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Hydrological extremes are plainly crucial –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floods and droughts;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overall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hydrological characterisation is 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also important in terms of background to other hazards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Risks are to health and safety, water and food supply, mobility, power and industrial functioning, environmental concerns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Hydrological disasters have both </a:t>
            </a:r>
            <a:r>
              <a:rPr lang="en-GB" sz="1400" dirty="0" smtClean="0">
                <a:solidFill>
                  <a:srgbClr val="002060"/>
                </a:solidFill>
                <a:uFill>
                  <a:solidFill>
                    <a:srgbClr val="00B0F0"/>
                  </a:solidFill>
                </a:uFill>
                <a:latin typeface="Arial" pitchFamily="34" charset="0"/>
                <a:cs typeface="Arial" pitchFamily="34" charset="0"/>
              </a:rPr>
              <a:t>fast and slow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run-in times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recovery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times vary;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sequences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of events can be important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486400"/>
            <a:ext cx="2917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source:  Swiss Federal Office for Civil Protection</a:t>
            </a:r>
            <a:endParaRPr lang="en-GB" sz="1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67400" y="1905000"/>
            <a:ext cx="2819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Font typeface="Arial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Hydrological domain is one where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intervention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is possible to a degree; it has the challenge of being a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multi-use and time-varying domain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Better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strategic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planning is likely to reduce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operational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time-of-disaster stress</a:t>
            </a: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endParaRPr lang="en-GB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Risk management in hydrology is often </a:t>
            </a:r>
            <a:r>
              <a:rPr lang="en-GB" sz="1400" u="sng" dirty="0" smtClean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Arial" pitchFamily="34" charset="0"/>
                <a:cs typeface="Arial" pitchFamily="34" charset="0"/>
              </a:rPr>
              <a:t>less dependent on other regions/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nations than in the case of atmospheric risks: this has an impact on the degree of need for standardisation of data/approach</a:t>
            </a:r>
            <a:endParaRPr lang="en-GB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1200" y="1219200"/>
            <a:ext cx="271901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Hydrological setting </a:t>
            </a:r>
          </a:p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continued</a:t>
            </a:r>
          </a:p>
          <a:p>
            <a:endParaRPr lang="en-GB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600200"/>
            <a:ext cx="5791200" cy="4267200"/>
            <a:chOff x="0" y="1524000"/>
            <a:chExt cx="5447889" cy="390531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1087" t="825" r="1087" b="14031"/>
            <a:stretch>
              <a:fillRect/>
            </a:stretch>
          </p:blipFill>
          <p:spPr bwMode="auto">
            <a:xfrm>
              <a:off x="0" y="1524000"/>
              <a:ext cx="5447889" cy="3489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0" y="5029200"/>
              <a:ext cx="30844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000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source: M Bramley                                                    </a:t>
              </a:r>
            </a:p>
            <a:p>
              <a:endParaRPr lang="en-GB" sz="1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14400" y="3657600"/>
              <a:ext cx="685800" cy="76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62000" y="3657600"/>
              <a:ext cx="64953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Arial Narrow" pitchFamily="34" charset="0"/>
                </a:rPr>
                <a:t>groundwater</a:t>
              </a:r>
              <a:endParaRPr lang="en-GB" sz="800" dirty="0"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4038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Key drought risk activities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Monitoring development of conditions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Analysing drought severity / drought frequency estimation / development of drought indices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Prediction of droughts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Ann Calver\Documents\2010 november\wmo drought\P1010444.JPG"/>
          <p:cNvPicPr>
            <a:picLocks noChangeAspect="1" noChangeArrowheads="1"/>
          </p:cNvPicPr>
          <p:nvPr/>
        </p:nvPicPr>
        <p:blipFill>
          <a:blip r:embed="rId2" cstate="print"/>
          <a:srcRect b="24171"/>
          <a:stretch>
            <a:fillRect/>
          </a:stretch>
        </p:blipFill>
        <p:spPr bwMode="auto">
          <a:xfrm>
            <a:off x="5181600" y="1066800"/>
            <a:ext cx="3962400" cy="2248223"/>
          </a:xfrm>
          <a:prstGeom prst="rect">
            <a:avLst/>
          </a:prstGeom>
          <a:noFill/>
        </p:spPr>
      </p:pic>
      <p:pic>
        <p:nvPicPr>
          <p:cNvPr id="46081" name="Picture 1" descr="C:\Users\Ann Calver\Documents\2011\2011 may\india - short\100OLYMP\P4272416.JPG"/>
          <p:cNvPicPr>
            <a:picLocks noChangeAspect="1" noChangeArrowheads="1"/>
          </p:cNvPicPr>
          <p:nvPr/>
        </p:nvPicPr>
        <p:blipFill>
          <a:blip r:embed="rId3" cstate="print">
            <a:lum bright="12000" contrast="16000"/>
          </a:blip>
          <a:srcRect t="3937" r="19640" b="34121"/>
          <a:stretch>
            <a:fillRect/>
          </a:stretch>
        </p:blipFill>
        <p:spPr bwMode="auto">
          <a:xfrm>
            <a:off x="5181600" y="3505200"/>
            <a:ext cx="3962400" cy="2285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981200"/>
            <a:ext cx="418576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Key flood risk activities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Short-term flood forecasting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Longer term flood frequency estimation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Inundation extent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Specific  aspects  </a:t>
            </a:r>
            <a:r>
              <a:rPr lang="en-GB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eg</a:t>
            </a: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urban flooding, </a:t>
            </a: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groundwater floods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3512" y="990600"/>
            <a:ext cx="3690488" cy="235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EC Research Task Team\Report Submissions\Meeting 2\dphase_info_files\dphase_infomain_data\planat_medium_168.jpg"/>
          <p:cNvPicPr>
            <a:picLocks noChangeAspect="1" noChangeArrowheads="1"/>
          </p:cNvPicPr>
          <p:nvPr/>
        </p:nvPicPr>
        <p:blipFill>
          <a:blip r:embed="rId3" r:link="rId4" cstate="print">
            <a:lum contrast="10000"/>
          </a:blip>
          <a:srcRect/>
          <a:stretch>
            <a:fillRect/>
          </a:stretch>
        </p:blipFill>
        <p:spPr bwMode="auto">
          <a:xfrm>
            <a:off x="5469702" y="3505200"/>
            <a:ext cx="3674298" cy="2438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1676400"/>
            <a:ext cx="441960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Further hydrological involvement</a:t>
            </a:r>
          </a:p>
          <a:p>
            <a:endParaRPr lang="en-GB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Heavy snow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Tropical cyclone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Coastal flooding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Landslide / mudslide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Rapid melting of glaciers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Waterborne hazards – characterisation of    hydrology and hydrogeology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lode\Projects\0-VNR\950 V-LWRC\005_V-LWRC_Website\1_Working_doc\3_Contaminant Modelling\Path_lines.png"/>
          <p:cNvPicPr>
            <a:picLocks noChangeAspect="1" noChangeArrowheads="1"/>
          </p:cNvPicPr>
          <p:nvPr/>
        </p:nvPicPr>
        <p:blipFill>
          <a:blip r:embed="rId2" cstate="print"/>
          <a:srcRect r="33419" b="18075"/>
          <a:stretch>
            <a:fillRect/>
          </a:stretch>
        </p:blipFill>
        <p:spPr bwMode="auto">
          <a:xfrm>
            <a:off x="6096000" y="4267200"/>
            <a:ext cx="2885086" cy="218500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pic>
        <p:nvPicPr>
          <p:cNvPr id="4" name="Picture 2" descr="modelling 1"/>
          <p:cNvPicPr>
            <a:picLocks noChangeAspect="1" noChangeArrowheads="1"/>
          </p:cNvPicPr>
          <p:nvPr/>
        </p:nvPicPr>
        <p:blipFill>
          <a:blip r:embed="rId3" cstate="print"/>
          <a:srcRect b="5031"/>
          <a:stretch>
            <a:fillRect/>
          </a:stretch>
        </p:blipFill>
        <p:spPr bwMode="auto">
          <a:xfrm>
            <a:off x="6019800" y="228600"/>
            <a:ext cx="2895600" cy="346212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19800" y="6611779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source: VLWRC</a:t>
            </a:r>
            <a:endParaRPr lang="en-GB" sz="10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3657600"/>
            <a:ext cx="15808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groundwater flow paths</a:t>
            </a:r>
            <a:endParaRPr lang="en-GB" sz="105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4038600"/>
            <a:ext cx="2076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potential contaminant pathways</a:t>
            </a:r>
            <a:endParaRPr lang="en-GB" sz="105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762000"/>
            <a:ext cx="4915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Commission for Hydrology documents</a:t>
            </a:r>
            <a:endParaRPr lang="en-GB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00200"/>
            <a:ext cx="5867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Technical Regulations, volume III:  Hydrology    2006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Manuals </a:t>
            </a:r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(see next slide)</a:t>
            </a:r>
          </a:p>
          <a:p>
            <a:endParaRPr lang="en-GB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[ International Glossary of Hydrology – with UNESCO ]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Guidelines / guidance material</a:t>
            </a: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especially the Guide </a:t>
            </a:r>
            <a:r>
              <a:rPr lang="en-GB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</a:t>
            </a:r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Hydrological Practices     2008</a:t>
            </a:r>
          </a:p>
          <a:p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Technical documents</a:t>
            </a:r>
          </a:p>
          <a:p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(see next but one slide)</a:t>
            </a:r>
          </a:p>
          <a:p>
            <a:endParaRPr lang="en-GB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nn Calver\Documents\2013\2013 may\wmo 2 june\GH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429000"/>
            <a:ext cx="2347938" cy="3276600"/>
          </a:xfrm>
          <a:prstGeom prst="rect">
            <a:avLst/>
          </a:prstGeom>
          <a:noFill/>
        </p:spPr>
      </p:pic>
      <p:pic>
        <p:nvPicPr>
          <p:cNvPr id="3" name="Picture 2" descr="C:\Users\Ann Calver\Documents\2013\2013 may\wmo 2 june\GHP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429000"/>
            <a:ext cx="2371168" cy="3276600"/>
          </a:xfrm>
          <a:prstGeom prst="rect">
            <a:avLst/>
          </a:prstGeom>
          <a:noFill/>
        </p:spPr>
      </p:pic>
      <p:pic>
        <p:nvPicPr>
          <p:cNvPr id="4" name="Picture 2" descr="C:\Users\Ann Calver\Documents\2013\2013 may\wmo 2 june\TR-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3765" y="108000"/>
            <a:ext cx="2285999" cy="32321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791200" y="1981200"/>
            <a:ext cx="7477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90900" y="4213746"/>
            <a:ext cx="7239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799" y="2556000"/>
            <a:ext cx="2873245" cy="406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Ann Calver\Documents\2013\2013 may\wmo 2 june\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545799"/>
            <a:ext cx="2842379" cy="406960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762000"/>
            <a:ext cx="6253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Commission for Hydrology documents 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continued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nn Calver\Documents\2013\2013 may\wmo 2 june\ffw 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2286000" cy="3258694"/>
          </a:xfrm>
          <a:prstGeom prst="rect">
            <a:avLst/>
          </a:prstGeom>
          <a:noFill/>
        </p:spPr>
      </p:pic>
      <p:pic>
        <p:nvPicPr>
          <p:cNvPr id="5" name="Picture 2" descr="C:\Users\Ann Calver\Documents\2013\2013 may\wmo 2 june\stream g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295400"/>
            <a:ext cx="2307649" cy="3276600"/>
          </a:xfrm>
          <a:prstGeom prst="rect">
            <a:avLst/>
          </a:prstGeom>
          <a:noFill/>
        </p:spPr>
      </p:pic>
      <p:pic>
        <p:nvPicPr>
          <p:cNvPr id="6" name="Picture 2" descr="C:\Users\Ann Calver\Documents\2013\2013 may\wmo 2 june\stream g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295400"/>
            <a:ext cx="2286000" cy="3229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762000"/>
            <a:ext cx="6253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Commission for Hydrology documents 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continued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295400"/>
            <a:ext cx="8305800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Various technical reports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Various reports from operational hydrology series</a:t>
            </a:r>
          </a:p>
          <a:p>
            <a:endParaRPr lang="en-GB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5000"/>
              </a:lnSpc>
            </a:pP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GB" sz="1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CHy</a:t>
            </a: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XIII Annex 1 to resolution 1:  A quality management framework in hydrology</a:t>
            </a:r>
          </a:p>
          <a:p>
            <a:pPr>
              <a:lnSpc>
                <a:spcPct val="125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Technical material for water resources assessment</a:t>
            </a:r>
          </a:p>
          <a:p>
            <a:pPr>
              <a:lnSpc>
                <a:spcPct val="125000"/>
              </a:lnSpc>
            </a:pPr>
            <a:r>
              <a:rPr lang="en-GB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Climate and information requirements for water management</a:t>
            </a:r>
          </a:p>
        </p:txBody>
      </p:sp>
      <p:pic>
        <p:nvPicPr>
          <p:cNvPr id="1026" name="Picture 2" descr="C:\Users\Ann Calver\Documents\2013\2013 may\wmo 2 june\cl &amp; met d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581400"/>
            <a:ext cx="2317702" cy="3276600"/>
          </a:xfrm>
          <a:prstGeom prst="rect">
            <a:avLst/>
          </a:prstGeom>
          <a:noFill/>
        </p:spPr>
      </p:pic>
      <p:pic>
        <p:nvPicPr>
          <p:cNvPr id="5" name="Picture 2" descr="C:\Users\Ann Calver\Documents\2013\2013 may\wmo 2 june\wr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581400"/>
            <a:ext cx="2317357" cy="3276600"/>
          </a:xfrm>
          <a:prstGeom prst="rect">
            <a:avLst/>
          </a:prstGeom>
          <a:noFill/>
        </p:spPr>
      </p:pic>
      <p:pic>
        <p:nvPicPr>
          <p:cNvPr id="6" name="Picture 2" descr="C:\Users\Ann Calver\Documents\2013\2013 may\wmo 2 june\CHy 13_en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81400"/>
            <a:ext cx="2339151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647</Words>
  <Application>Microsoft Office PowerPoint</Application>
  <PresentationFormat>On-screen Show (4:3)</PresentationFormat>
  <Paragraphs>139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 Calver</dc:creator>
  <cp:lastModifiedBy>Rover</cp:lastModifiedBy>
  <cp:revision>375</cp:revision>
  <dcterms:created xsi:type="dcterms:W3CDTF">2006-08-16T00:00:00Z</dcterms:created>
  <dcterms:modified xsi:type="dcterms:W3CDTF">2013-06-11T10:36:19Z</dcterms:modified>
</cp:coreProperties>
</file>